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72" r:id="rId8"/>
    <p:sldId id="261" r:id="rId9"/>
    <p:sldId id="262" r:id="rId10"/>
    <p:sldId id="271" r:id="rId11"/>
    <p:sldId id="263" r:id="rId12"/>
    <p:sldId id="264" r:id="rId13"/>
    <p:sldId id="265" r:id="rId14"/>
    <p:sldId id="266" r:id="rId15"/>
    <p:sldId id="270" r:id="rId16"/>
    <p:sldId id="267" r:id="rId17"/>
    <p:sldId id="274" r:id="rId18"/>
    <p:sldId id="268"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34AA715-748E-47E6-AB46-69B3B280277F}" type="datetimeFigureOut">
              <a:rPr lang="en-US" smtClean="0"/>
              <a:t>6/13/2021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5E7E435-8F5E-4C46-BA27-EE44282E2A0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709721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A715-748E-47E6-AB46-69B3B280277F}"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31065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A715-748E-47E6-AB46-69B3B280277F}"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361559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AA715-748E-47E6-AB46-69B3B280277F}"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310352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34AA715-748E-47E6-AB46-69B3B280277F}" type="datetimeFigureOut">
              <a:rPr lang="en-US" smtClean="0"/>
              <a:t>6/13/2021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5E7E435-8F5E-4C46-BA27-EE44282E2A0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626434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4AA715-748E-47E6-AB46-69B3B280277F}"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40665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AA715-748E-47E6-AB46-69B3B280277F}"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216111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AA715-748E-47E6-AB46-69B3B280277F}"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16048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A715-748E-47E6-AB46-69B3B280277F}"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7E435-8F5E-4C46-BA27-EE44282E2A06}" type="slidenum">
              <a:rPr lang="en-US" smtClean="0"/>
              <a:t>‹#›</a:t>
            </a:fld>
            <a:endParaRPr lang="en-US"/>
          </a:p>
        </p:txBody>
      </p:sp>
    </p:spTree>
    <p:extLst>
      <p:ext uri="{BB962C8B-B14F-4D97-AF65-F5344CB8AC3E}">
        <p14:creationId xmlns:p14="http://schemas.microsoft.com/office/powerpoint/2010/main" val="44325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4AA715-748E-47E6-AB46-69B3B280277F}" type="datetimeFigureOut">
              <a:rPr lang="en-US" smtClean="0"/>
              <a:t>6/13/2021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5E7E435-8F5E-4C46-BA27-EE44282E2A0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51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4AA715-748E-47E6-AB46-69B3B280277F}" type="datetimeFigureOut">
              <a:rPr lang="en-US" smtClean="0"/>
              <a:t>6/13/2021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5E7E435-8F5E-4C46-BA27-EE44282E2A0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34AA715-748E-47E6-AB46-69B3B280277F}" type="datetimeFigureOut">
              <a:rPr lang="en-US" smtClean="0"/>
              <a:t>6/13/2021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5E7E435-8F5E-4C46-BA27-EE44282E2A0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809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72A0-82FF-4A02-9131-6071084D47CF}"/>
              </a:ext>
            </a:extLst>
          </p:cNvPr>
          <p:cNvSpPr>
            <a:spLocks noGrp="1"/>
          </p:cNvSpPr>
          <p:nvPr>
            <p:ph type="ctrTitle"/>
          </p:nvPr>
        </p:nvSpPr>
        <p:spPr>
          <a:xfrm>
            <a:off x="1915128" y="1788454"/>
            <a:ext cx="8361229" cy="1231837"/>
          </a:xfrm>
        </p:spPr>
        <p:txBody>
          <a:bodyPr/>
          <a:lstStyle/>
          <a:p>
            <a:r>
              <a:rPr lang="en-US" sz="3200" b="1" cap="none" dirty="0"/>
              <a:t>Vitamin B6</a:t>
            </a:r>
          </a:p>
        </p:txBody>
      </p:sp>
      <p:sp>
        <p:nvSpPr>
          <p:cNvPr id="3" name="Subtitle 2">
            <a:extLst>
              <a:ext uri="{FF2B5EF4-FFF2-40B4-BE49-F238E27FC236}">
                <a16:creationId xmlns:a16="http://schemas.microsoft.com/office/drawing/2014/main" id="{09393EB6-AA2A-44A1-9578-BD2F937A1494}"/>
              </a:ext>
            </a:extLst>
          </p:cNvPr>
          <p:cNvSpPr>
            <a:spLocks noGrp="1"/>
          </p:cNvSpPr>
          <p:nvPr>
            <p:ph type="subTitle" idx="1"/>
          </p:nvPr>
        </p:nvSpPr>
        <p:spPr>
          <a:xfrm>
            <a:off x="2679906" y="3255818"/>
            <a:ext cx="6831673" cy="2660073"/>
          </a:xfrm>
        </p:spPr>
        <p:txBody>
          <a:bodyPr>
            <a:normAutofit/>
          </a:bodyPr>
          <a:lstStyle/>
          <a:p>
            <a:r>
              <a:rPr lang="en-US" dirty="0"/>
              <a:t>Author </a:t>
            </a:r>
          </a:p>
          <a:p>
            <a:r>
              <a:rPr lang="en-US" dirty="0"/>
              <a:t>Institutional Affiliation </a:t>
            </a:r>
          </a:p>
          <a:p>
            <a:r>
              <a:rPr lang="en-US" dirty="0"/>
              <a:t>Instructor </a:t>
            </a:r>
          </a:p>
          <a:p>
            <a:r>
              <a:rPr lang="en-US" dirty="0"/>
              <a:t>Course code </a:t>
            </a:r>
          </a:p>
          <a:p>
            <a:r>
              <a:rPr lang="en-US" dirty="0"/>
              <a:t>Date of submission</a:t>
            </a:r>
          </a:p>
        </p:txBody>
      </p:sp>
    </p:spTree>
    <p:extLst>
      <p:ext uri="{BB962C8B-B14F-4D97-AF65-F5344CB8AC3E}">
        <p14:creationId xmlns:p14="http://schemas.microsoft.com/office/powerpoint/2010/main" val="389232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B2D1-7492-4FAC-A236-F971087B1F85}"/>
              </a:ext>
            </a:extLst>
          </p:cNvPr>
          <p:cNvSpPr>
            <a:spLocks noGrp="1"/>
          </p:cNvSpPr>
          <p:nvPr>
            <p:ph type="title"/>
          </p:nvPr>
        </p:nvSpPr>
        <p:spPr>
          <a:xfrm>
            <a:off x="1371600" y="1371600"/>
            <a:ext cx="9601200" cy="800100"/>
          </a:xfrm>
        </p:spPr>
        <p:txBody>
          <a:bodyPr>
            <a:normAutofit fontScale="90000"/>
          </a:bodyPr>
          <a:lstStyle/>
          <a:p>
            <a:r>
              <a:rPr lang="en-US" sz="3200" b="1" dirty="0"/>
              <a:t>An image showing the body systems that require Vitamin B6</a:t>
            </a:r>
          </a:p>
        </p:txBody>
      </p:sp>
      <p:pic>
        <p:nvPicPr>
          <p:cNvPr id="4" name="Content Placeholder 3">
            <a:extLst>
              <a:ext uri="{FF2B5EF4-FFF2-40B4-BE49-F238E27FC236}">
                <a16:creationId xmlns:a16="http://schemas.microsoft.com/office/drawing/2014/main" id="{318F7262-26B4-47BC-A667-EE6BE5DCD099}"/>
              </a:ext>
            </a:extLst>
          </p:cNvPr>
          <p:cNvPicPr>
            <a:picLocks noGrp="1" noChangeAspect="1"/>
          </p:cNvPicPr>
          <p:nvPr>
            <p:ph idx="1"/>
          </p:nvPr>
        </p:nvPicPr>
        <p:blipFill>
          <a:blip r:embed="rId2"/>
          <a:stretch>
            <a:fillRect/>
          </a:stretch>
        </p:blipFill>
        <p:spPr>
          <a:xfrm>
            <a:off x="1371600" y="2171700"/>
            <a:ext cx="9601200" cy="4118264"/>
          </a:xfrm>
          <a:prstGeom prst="rect">
            <a:avLst/>
          </a:prstGeom>
        </p:spPr>
      </p:pic>
    </p:spTree>
    <p:extLst>
      <p:ext uri="{BB962C8B-B14F-4D97-AF65-F5344CB8AC3E}">
        <p14:creationId xmlns:p14="http://schemas.microsoft.com/office/powerpoint/2010/main" val="110055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B196-1914-45DD-87F9-C1A74F031985}"/>
              </a:ext>
            </a:extLst>
          </p:cNvPr>
          <p:cNvSpPr>
            <a:spLocks noGrp="1"/>
          </p:cNvSpPr>
          <p:nvPr>
            <p:ph type="title"/>
          </p:nvPr>
        </p:nvSpPr>
        <p:spPr>
          <a:xfrm>
            <a:off x="1371600" y="1662544"/>
            <a:ext cx="9601200" cy="509155"/>
          </a:xfrm>
        </p:spPr>
        <p:txBody>
          <a:bodyPr>
            <a:normAutofit fontScale="90000"/>
          </a:bodyPr>
          <a:lstStyle/>
          <a:p>
            <a:pPr algn="ctr"/>
            <a:r>
              <a:rPr lang="en-US" sz="3200" b="1" dirty="0"/>
              <a:t>Biochemical functions </a:t>
            </a:r>
          </a:p>
        </p:txBody>
      </p:sp>
      <p:sp>
        <p:nvSpPr>
          <p:cNvPr id="3" name="Content Placeholder 2">
            <a:extLst>
              <a:ext uri="{FF2B5EF4-FFF2-40B4-BE49-F238E27FC236}">
                <a16:creationId xmlns:a16="http://schemas.microsoft.com/office/drawing/2014/main" id="{92E21667-DA06-4CAB-A404-EF356320CB31}"/>
              </a:ext>
            </a:extLst>
          </p:cNvPr>
          <p:cNvSpPr>
            <a:spLocks noGrp="1"/>
          </p:cNvSpPr>
          <p:nvPr>
            <p:ph idx="1"/>
          </p:nvPr>
        </p:nvSpPr>
        <p:spPr/>
        <p:txBody>
          <a:bodyPr>
            <a:normAutofit fontScale="92500" lnSpcReduction="10000"/>
          </a:bodyPr>
          <a:lstStyle/>
          <a:p>
            <a:pPr algn="just"/>
            <a:r>
              <a:rPr lang="en-US" dirty="0"/>
              <a:t>Acts as a co-transaminase: Vitamin B6 acts as a coenzyme in transmission reactions.</a:t>
            </a:r>
          </a:p>
          <a:p>
            <a:pPr algn="just"/>
            <a:r>
              <a:rPr lang="en-US" dirty="0"/>
              <a:t>As a co-decarboxylase: it also functions as a coenzyme in the non-oxidative decarboxylation of some amino acids or their derivatives. </a:t>
            </a:r>
          </a:p>
          <a:p>
            <a:pPr algn="just"/>
            <a:r>
              <a:rPr lang="en-US" dirty="0"/>
              <a:t>For example, Tyrosine ---------------------- Tyramine + CO2</a:t>
            </a:r>
          </a:p>
          <a:p>
            <a:pPr algn="just"/>
            <a:r>
              <a:rPr lang="en-US" dirty="0"/>
              <a:t>Histidine ----------------------------- Histamine + CO2</a:t>
            </a:r>
          </a:p>
          <a:p>
            <a:pPr algn="just"/>
            <a:r>
              <a:rPr lang="en-US" dirty="0"/>
              <a:t>As alanine synthase: in the synthesis of aminolaevulinic acid which is an intermediate in heme synthesis </a:t>
            </a:r>
          </a:p>
          <a:p>
            <a:pPr algn="just"/>
            <a:r>
              <a:rPr lang="en-US" dirty="0"/>
              <a:t>Among other important biochemical functions include; Vitamin B6 is reported to promote the transportation of potassium ions across the cells membranes, intramitochondrial fatty acids synthesis, synthesis of sphingolipid and acts as a coenzyme for glycerin synthase. </a:t>
            </a:r>
          </a:p>
          <a:p>
            <a:pPr algn="just"/>
            <a:endParaRPr lang="en-US" dirty="0"/>
          </a:p>
        </p:txBody>
      </p:sp>
    </p:spTree>
    <p:extLst>
      <p:ext uri="{BB962C8B-B14F-4D97-AF65-F5344CB8AC3E}">
        <p14:creationId xmlns:p14="http://schemas.microsoft.com/office/powerpoint/2010/main" val="228752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6B8C-F77E-40E9-B3C4-83AEA7E43C79}"/>
              </a:ext>
            </a:extLst>
          </p:cNvPr>
          <p:cNvSpPr>
            <a:spLocks noGrp="1"/>
          </p:cNvSpPr>
          <p:nvPr>
            <p:ph type="title"/>
          </p:nvPr>
        </p:nvSpPr>
        <p:spPr>
          <a:xfrm>
            <a:off x="1371600" y="1510144"/>
            <a:ext cx="9601200" cy="661555"/>
          </a:xfrm>
        </p:spPr>
        <p:txBody>
          <a:bodyPr>
            <a:normAutofit/>
          </a:bodyPr>
          <a:lstStyle/>
          <a:p>
            <a:pPr algn="ctr"/>
            <a:r>
              <a:rPr lang="en-US" sz="3200" b="1" dirty="0"/>
              <a:t>Biological Active Forms</a:t>
            </a:r>
          </a:p>
        </p:txBody>
      </p:sp>
      <p:sp>
        <p:nvSpPr>
          <p:cNvPr id="3" name="Content Placeholder 2">
            <a:extLst>
              <a:ext uri="{FF2B5EF4-FFF2-40B4-BE49-F238E27FC236}">
                <a16:creationId xmlns:a16="http://schemas.microsoft.com/office/drawing/2014/main" id="{B3D801B8-7B11-4740-984E-4129EB6E0A8B}"/>
              </a:ext>
            </a:extLst>
          </p:cNvPr>
          <p:cNvSpPr>
            <a:spLocks noGrp="1"/>
          </p:cNvSpPr>
          <p:nvPr>
            <p:ph idx="1"/>
          </p:nvPr>
        </p:nvSpPr>
        <p:spPr/>
        <p:txBody>
          <a:bodyPr/>
          <a:lstStyle/>
          <a:p>
            <a:pPr algn="just"/>
            <a:r>
              <a:rPr lang="en-US" dirty="0"/>
              <a:t>The biologically active forms of the vitamin are the phosphorylated derivatives: (Pyridoxal-PO4 and Pyridoxamine-PO4)</a:t>
            </a:r>
          </a:p>
          <a:p>
            <a:pPr algn="just"/>
            <a:r>
              <a:rPr lang="en-US" dirty="0"/>
              <a:t>Phosphorylation involves the hydroxymethyl group-CH2OH at position 5 in the pyridine ring.</a:t>
            </a:r>
          </a:p>
          <a:p>
            <a:pPr algn="just"/>
            <a:endParaRPr lang="en-US" dirty="0"/>
          </a:p>
        </p:txBody>
      </p:sp>
    </p:spTree>
    <p:extLst>
      <p:ext uri="{BB962C8B-B14F-4D97-AF65-F5344CB8AC3E}">
        <p14:creationId xmlns:p14="http://schemas.microsoft.com/office/powerpoint/2010/main" val="110053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52E7-A203-43EE-AF52-3A690CC0B2D3}"/>
              </a:ext>
            </a:extLst>
          </p:cNvPr>
          <p:cNvSpPr>
            <a:spLocks noGrp="1"/>
          </p:cNvSpPr>
          <p:nvPr>
            <p:ph type="title"/>
          </p:nvPr>
        </p:nvSpPr>
        <p:spPr>
          <a:xfrm>
            <a:off x="1371600" y="1593272"/>
            <a:ext cx="9601200" cy="578427"/>
          </a:xfrm>
        </p:spPr>
        <p:txBody>
          <a:bodyPr>
            <a:normAutofit fontScale="90000"/>
          </a:bodyPr>
          <a:lstStyle/>
          <a:p>
            <a:pPr algn="ctr"/>
            <a:r>
              <a:rPr lang="en-US" b="1" dirty="0"/>
              <a:t>Biosynthesis</a:t>
            </a:r>
            <a:r>
              <a:rPr lang="en-US" dirty="0"/>
              <a:t> </a:t>
            </a:r>
          </a:p>
        </p:txBody>
      </p:sp>
      <p:sp>
        <p:nvSpPr>
          <p:cNvPr id="3" name="Content Placeholder 2">
            <a:extLst>
              <a:ext uri="{FF2B5EF4-FFF2-40B4-BE49-F238E27FC236}">
                <a16:creationId xmlns:a16="http://schemas.microsoft.com/office/drawing/2014/main" id="{5AD8DFDB-786D-4BA3-A7C4-A94D88E3706A}"/>
              </a:ext>
            </a:extLst>
          </p:cNvPr>
          <p:cNvSpPr>
            <a:spLocks noGrp="1"/>
          </p:cNvSpPr>
          <p:nvPr>
            <p:ph idx="1"/>
          </p:nvPr>
        </p:nvSpPr>
        <p:spPr/>
        <p:txBody>
          <a:bodyPr/>
          <a:lstStyle/>
          <a:p>
            <a:pPr algn="just"/>
            <a:r>
              <a:rPr lang="en-US" dirty="0"/>
              <a:t>Vitamin B6 can be formed by many micro-organisms and probably also by plants. Human beings cannot synthesize the vitamin, hence has to be provided in the diet. </a:t>
            </a:r>
          </a:p>
          <a:p>
            <a:pPr algn="just"/>
            <a:r>
              <a:rPr lang="en-US" dirty="0"/>
              <a:t>Intestinal bacteria can synthesize the vitamin.</a:t>
            </a:r>
          </a:p>
          <a:p>
            <a:pPr algn="just"/>
            <a:endParaRPr lang="en-US" dirty="0"/>
          </a:p>
        </p:txBody>
      </p:sp>
    </p:spTree>
    <p:extLst>
      <p:ext uri="{BB962C8B-B14F-4D97-AF65-F5344CB8AC3E}">
        <p14:creationId xmlns:p14="http://schemas.microsoft.com/office/powerpoint/2010/main" val="186765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84EC-A36A-43C0-987A-5E3854844751}"/>
              </a:ext>
            </a:extLst>
          </p:cNvPr>
          <p:cNvSpPr>
            <a:spLocks noGrp="1"/>
          </p:cNvSpPr>
          <p:nvPr>
            <p:ph type="title"/>
          </p:nvPr>
        </p:nvSpPr>
        <p:spPr>
          <a:xfrm>
            <a:off x="1371600" y="1399308"/>
            <a:ext cx="9601200" cy="772391"/>
          </a:xfrm>
        </p:spPr>
        <p:txBody>
          <a:bodyPr>
            <a:normAutofit/>
          </a:bodyPr>
          <a:lstStyle/>
          <a:p>
            <a:pPr algn="ctr"/>
            <a:r>
              <a:rPr lang="en-US" sz="3200" b="1" dirty="0"/>
              <a:t>Excretion of vitamin B6</a:t>
            </a:r>
          </a:p>
        </p:txBody>
      </p:sp>
      <p:sp>
        <p:nvSpPr>
          <p:cNvPr id="3" name="Content Placeholder 2">
            <a:extLst>
              <a:ext uri="{FF2B5EF4-FFF2-40B4-BE49-F238E27FC236}">
                <a16:creationId xmlns:a16="http://schemas.microsoft.com/office/drawing/2014/main" id="{69711DEB-B1A0-4E19-80C0-82AC9936EAD7}"/>
              </a:ext>
            </a:extLst>
          </p:cNvPr>
          <p:cNvSpPr>
            <a:spLocks noGrp="1"/>
          </p:cNvSpPr>
          <p:nvPr>
            <p:ph idx="1"/>
          </p:nvPr>
        </p:nvSpPr>
        <p:spPr/>
        <p:txBody>
          <a:bodyPr/>
          <a:lstStyle/>
          <a:p>
            <a:pPr algn="just"/>
            <a:r>
              <a:rPr lang="en-US" dirty="0"/>
              <a:t>Pyridoxal and Pyridoxamine are excreted in the urine in small amounts 0.5to o.7 mg daily.</a:t>
            </a:r>
          </a:p>
          <a:p>
            <a:pPr algn="just"/>
            <a:r>
              <a:rPr lang="en-US" dirty="0"/>
              <a:t>Major urinary metabolite: inactive form 4-pyridoxic acid.</a:t>
            </a:r>
          </a:p>
          <a:p>
            <a:pPr algn="just"/>
            <a:r>
              <a:rPr lang="en-US" dirty="0"/>
              <a:t>It a useful clinical marker to assess the vitamin B6 status of an individual</a:t>
            </a:r>
          </a:p>
          <a:p>
            <a:pPr algn="just"/>
            <a:endParaRPr lang="en-US" dirty="0"/>
          </a:p>
        </p:txBody>
      </p:sp>
    </p:spTree>
    <p:extLst>
      <p:ext uri="{BB962C8B-B14F-4D97-AF65-F5344CB8AC3E}">
        <p14:creationId xmlns:p14="http://schemas.microsoft.com/office/powerpoint/2010/main" val="336922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3452-1898-4854-BF35-6B25EB986C6B}"/>
              </a:ext>
            </a:extLst>
          </p:cNvPr>
          <p:cNvSpPr>
            <a:spLocks noGrp="1"/>
          </p:cNvSpPr>
          <p:nvPr>
            <p:ph type="title"/>
          </p:nvPr>
        </p:nvSpPr>
        <p:spPr>
          <a:xfrm>
            <a:off x="1371600" y="1174864"/>
            <a:ext cx="9601200" cy="996835"/>
          </a:xfrm>
        </p:spPr>
        <p:txBody>
          <a:bodyPr>
            <a:normAutofit/>
          </a:bodyPr>
          <a:lstStyle/>
          <a:p>
            <a:pPr algn="ctr"/>
            <a:r>
              <a:rPr lang="en-US" sz="3200" b="1" dirty="0"/>
              <a:t>Major urinary metabolite: inactive form 4-pyridoxic acid</a:t>
            </a:r>
          </a:p>
        </p:txBody>
      </p:sp>
      <p:pic>
        <p:nvPicPr>
          <p:cNvPr id="4" name="Content Placeholder 3">
            <a:extLst>
              <a:ext uri="{FF2B5EF4-FFF2-40B4-BE49-F238E27FC236}">
                <a16:creationId xmlns:a16="http://schemas.microsoft.com/office/drawing/2014/main" id="{20FBF581-C444-44AC-A371-DDDD11B2ADC3}"/>
              </a:ext>
            </a:extLst>
          </p:cNvPr>
          <p:cNvPicPr>
            <a:picLocks noGrp="1" noChangeAspect="1"/>
          </p:cNvPicPr>
          <p:nvPr>
            <p:ph idx="1"/>
          </p:nvPr>
        </p:nvPicPr>
        <p:blipFill>
          <a:blip r:embed="rId2"/>
          <a:stretch>
            <a:fillRect/>
          </a:stretch>
        </p:blipFill>
        <p:spPr>
          <a:xfrm>
            <a:off x="1496290" y="2171700"/>
            <a:ext cx="9476509" cy="3511435"/>
          </a:xfrm>
          <a:prstGeom prst="rect">
            <a:avLst/>
          </a:prstGeom>
        </p:spPr>
      </p:pic>
    </p:spTree>
    <p:extLst>
      <p:ext uri="{BB962C8B-B14F-4D97-AF65-F5344CB8AC3E}">
        <p14:creationId xmlns:p14="http://schemas.microsoft.com/office/powerpoint/2010/main" val="316621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73F3-1203-42B0-B1EA-97A91E8265F2}"/>
              </a:ext>
            </a:extLst>
          </p:cNvPr>
          <p:cNvSpPr>
            <a:spLocks noGrp="1"/>
          </p:cNvSpPr>
          <p:nvPr>
            <p:ph type="title"/>
          </p:nvPr>
        </p:nvSpPr>
        <p:spPr>
          <a:xfrm>
            <a:off x="1371600" y="1316182"/>
            <a:ext cx="9601200" cy="855518"/>
          </a:xfrm>
        </p:spPr>
        <p:txBody>
          <a:bodyPr>
            <a:normAutofit/>
          </a:bodyPr>
          <a:lstStyle/>
          <a:p>
            <a:pPr algn="ctr"/>
            <a:r>
              <a:rPr lang="en-US" sz="3200" b="1" dirty="0"/>
              <a:t>Other important information regarding vitamin B6 </a:t>
            </a:r>
          </a:p>
        </p:txBody>
      </p:sp>
      <p:sp>
        <p:nvSpPr>
          <p:cNvPr id="3" name="Content Placeholder 2">
            <a:extLst>
              <a:ext uri="{FF2B5EF4-FFF2-40B4-BE49-F238E27FC236}">
                <a16:creationId xmlns:a16="http://schemas.microsoft.com/office/drawing/2014/main" id="{49F10014-6BFB-4764-8C59-2C837180FC2E}"/>
              </a:ext>
            </a:extLst>
          </p:cNvPr>
          <p:cNvSpPr>
            <a:spLocks noGrp="1"/>
          </p:cNvSpPr>
          <p:nvPr>
            <p:ph idx="1"/>
          </p:nvPr>
        </p:nvSpPr>
        <p:spPr/>
        <p:txBody>
          <a:bodyPr/>
          <a:lstStyle/>
          <a:p>
            <a:pPr algn="just"/>
            <a:r>
              <a:rPr lang="en-US" dirty="0"/>
              <a:t>Cooking, storage and processing of foods containing vitamin B6 can result in significant losses of vitamin B6 by more than 50%. </a:t>
            </a:r>
          </a:p>
          <a:p>
            <a:pPr algn="just"/>
            <a:r>
              <a:rPr lang="en-US" dirty="0"/>
              <a:t>However, this is usually dependent on the amounts of vitamin present in the food source. </a:t>
            </a:r>
          </a:p>
          <a:p>
            <a:pPr algn="just"/>
            <a:r>
              <a:rPr lang="en-US" dirty="0"/>
              <a:t>Plant foods lose the least during processing, as they contain mostly pyridoxine, which is far more stable than the Pyridoxal or pyridoxamine found in animal foods.</a:t>
            </a:r>
          </a:p>
          <a:p>
            <a:pPr algn="just"/>
            <a:r>
              <a:rPr lang="en-US" dirty="0"/>
              <a:t>Similarly, it is essential to note that freezing and canning of foods may also result in the loss of vitamin B6 in foods. </a:t>
            </a:r>
          </a:p>
          <a:p>
            <a:pPr algn="just"/>
            <a:endParaRPr lang="en-US" dirty="0"/>
          </a:p>
        </p:txBody>
      </p:sp>
    </p:spTree>
    <p:extLst>
      <p:ext uri="{BB962C8B-B14F-4D97-AF65-F5344CB8AC3E}">
        <p14:creationId xmlns:p14="http://schemas.microsoft.com/office/powerpoint/2010/main" val="194796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CF0DAE-6514-4D59-B667-414FF1C2C12B}"/>
              </a:ext>
            </a:extLst>
          </p:cNvPr>
          <p:cNvPicPr>
            <a:picLocks noGrp="1" noChangeAspect="1"/>
          </p:cNvPicPr>
          <p:nvPr>
            <p:ph idx="1"/>
          </p:nvPr>
        </p:nvPicPr>
        <p:blipFill>
          <a:blip r:embed="rId2"/>
          <a:stretch>
            <a:fillRect/>
          </a:stretch>
        </p:blipFill>
        <p:spPr>
          <a:xfrm>
            <a:off x="1468582" y="2171700"/>
            <a:ext cx="9504218" cy="4118263"/>
          </a:xfrm>
          <a:prstGeom prst="rect">
            <a:avLst/>
          </a:prstGeom>
        </p:spPr>
      </p:pic>
    </p:spTree>
    <p:extLst>
      <p:ext uri="{BB962C8B-B14F-4D97-AF65-F5344CB8AC3E}">
        <p14:creationId xmlns:p14="http://schemas.microsoft.com/office/powerpoint/2010/main" val="231177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C972-58A2-4B0B-BFE3-76B857DF1C74}"/>
              </a:ext>
            </a:extLst>
          </p:cNvPr>
          <p:cNvSpPr>
            <a:spLocks noGrp="1"/>
          </p:cNvSpPr>
          <p:nvPr>
            <p:ph type="title"/>
          </p:nvPr>
        </p:nvSpPr>
        <p:spPr>
          <a:xfrm>
            <a:off x="1371600" y="1537854"/>
            <a:ext cx="9601200" cy="633845"/>
          </a:xfrm>
        </p:spPr>
        <p:txBody>
          <a:bodyPr>
            <a:normAutofit/>
          </a:bodyPr>
          <a:lstStyle/>
          <a:p>
            <a:pPr algn="ctr"/>
            <a:r>
              <a:rPr lang="en-US" sz="3200" b="1" dirty="0"/>
              <a:t>References </a:t>
            </a:r>
          </a:p>
        </p:txBody>
      </p:sp>
      <p:sp>
        <p:nvSpPr>
          <p:cNvPr id="3" name="Content Placeholder 2">
            <a:extLst>
              <a:ext uri="{FF2B5EF4-FFF2-40B4-BE49-F238E27FC236}">
                <a16:creationId xmlns:a16="http://schemas.microsoft.com/office/drawing/2014/main" id="{65C46F8B-4C59-480B-81F9-5000D82F79A6}"/>
              </a:ext>
            </a:extLst>
          </p:cNvPr>
          <p:cNvSpPr>
            <a:spLocks noGrp="1"/>
          </p:cNvSpPr>
          <p:nvPr>
            <p:ph idx="1"/>
          </p:nvPr>
        </p:nvSpPr>
        <p:spPr/>
        <p:txBody>
          <a:bodyPr/>
          <a:lstStyle/>
          <a:p>
            <a:r>
              <a:rPr lang="en-US" dirty="0"/>
              <a:t>Malouf, R., &amp; Evans, J. G. (2003). Vitamin B6 for cognition. Cochrane Database of Systematic Reviews, (4).</a:t>
            </a:r>
          </a:p>
          <a:p>
            <a:r>
              <a:rPr lang="en-US" dirty="0" err="1"/>
              <a:t>Meydani</a:t>
            </a:r>
            <a:r>
              <a:rPr lang="en-US" dirty="0"/>
              <a:t>, S. N., </a:t>
            </a:r>
            <a:r>
              <a:rPr lang="en-US" dirty="0" err="1"/>
              <a:t>Ribaya</a:t>
            </a:r>
            <a:r>
              <a:rPr lang="en-US" dirty="0"/>
              <a:t>-Mercado, J. D., Russell, R. M., </a:t>
            </a:r>
            <a:r>
              <a:rPr lang="en-US" dirty="0" err="1"/>
              <a:t>Sahyoun</a:t>
            </a:r>
            <a:r>
              <a:rPr lang="en-US" dirty="0"/>
              <a:t>, N., Morrow, F. D., &amp; Gershoff, S. N. (1991). Vitamin B− 6 deficiency impairs interleukin 2 production and lymphocyte proliferation in elderly adults. The American journal of clinical nutrition, 53(5), 1275-1280.</a:t>
            </a:r>
          </a:p>
          <a:p>
            <a:r>
              <a:rPr lang="en-US" dirty="0"/>
              <a:t>Parra, M., Stahl, S., &amp; Hellmann, H. (2018). Vitamin B6 and its role in cell metabolism and physiology. Cells, 7(7), 84.</a:t>
            </a:r>
          </a:p>
          <a:p>
            <a:endParaRPr lang="en-US" dirty="0"/>
          </a:p>
        </p:txBody>
      </p:sp>
    </p:spTree>
    <p:extLst>
      <p:ext uri="{BB962C8B-B14F-4D97-AF65-F5344CB8AC3E}">
        <p14:creationId xmlns:p14="http://schemas.microsoft.com/office/powerpoint/2010/main" val="301068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AAC40-4023-44C1-BEA2-08C170406812}"/>
              </a:ext>
            </a:extLst>
          </p:cNvPr>
          <p:cNvSpPr>
            <a:spLocks noGrp="1"/>
          </p:cNvSpPr>
          <p:nvPr>
            <p:ph idx="1"/>
          </p:nvPr>
        </p:nvSpPr>
        <p:spPr/>
        <p:txBody>
          <a:bodyPr/>
          <a:lstStyle/>
          <a:p>
            <a:r>
              <a:rPr lang="en-US" dirty="0"/>
              <a:t>McCormick D. Vitamin B6. In: Bowman B, Russell R, eds. Present Knowledge in Nutrition. 9th ed. Washington, DC: International Life Sciences Institute; 2006.</a:t>
            </a:r>
          </a:p>
          <a:p>
            <a:r>
              <a:rPr lang="en-US" dirty="0"/>
              <a:t>Morris MS, </a:t>
            </a:r>
            <a:r>
              <a:rPr lang="en-US" dirty="0" err="1"/>
              <a:t>Picciano</a:t>
            </a:r>
            <a:r>
              <a:rPr lang="en-US" dirty="0"/>
              <a:t> MF, Jacques PF, </a:t>
            </a:r>
            <a:r>
              <a:rPr lang="en-US" dirty="0" err="1"/>
              <a:t>Selhub</a:t>
            </a:r>
            <a:r>
              <a:rPr lang="en-US" dirty="0"/>
              <a:t> J. Plasma pyridoxal 5’-phosphate in the US population: the National Health and Nutrition Examination Survey, 2003-2004. Am J Clin </a:t>
            </a:r>
            <a:r>
              <a:rPr lang="en-US" dirty="0" err="1"/>
              <a:t>Nutr</a:t>
            </a:r>
            <a:r>
              <a:rPr lang="en-US" dirty="0"/>
              <a:t> 2008;87:1446-54</a:t>
            </a:r>
          </a:p>
          <a:p>
            <a:r>
              <a:rPr lang="en-US" dirty="0"/>
              <a:t>Institute of Medicine. Food and Nutrition Board. Dietary Reference Intakes: Thiamin, Riboflavin, Niacin, Vitamin B6, Folate, Vitamin B12, Pantothenic Acid, Biotin, and </a:t>
            </a:r>
            <a:r>
              <a:rPr lang="en-US" dirty="0" err="1"/>
              <a:t>Cholineexternal</a:t>
            </a:r>
            <a:r>
              <a:rPr lang="en-US" dirty="0"/>
              <a:t> link disclaimer. Washington, DC: National Academy Press; 1998</a:t>
            </a:r>
          </a:p>
          <a:p>
            <a:r>
              <a:rPr lang="en-US" dirty="0"/>
              <a:t>Subar AF, Krebs-Smith SM, Cook A, Kahle LL. Dietary sources of nutrients among US adults, 1989 to 1991. J Am Diet Assoc 1998;98:537-47.</a:t>
            </a:r>
          </a:p>
        </p:txBody>
      </p:sp>
    </p:spTree>
    <p:extLst>
      <p:ext uri="{BB962C8B-B14F-4D97-AF65-F5344CB8AC3E}">
        <p14:creationId xmlns:p14="http://schemas.microsoft.com/office/powerpoint/2010/main" val="182146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8039-278E-490B-A738-2F6810BAD09B}"/>
              </a:ext>
            </a:extLst>
          </p:cNvPr>
          <p:cNvSpPr>
            <a:spLocks noGrp="1"/>
          </p:cNvSpPr>
          <p:nvPr>
            <p:ph type="title"/>
          </p:nvPr>
        </p:nvSpPr>
        <p:spPr>
          <a:xfrm>
            <a:off x="1371600" y="1385454"/>
            <a:ext cx="9601200" cy="786245"/>
          </a:xfrm>
        </p:spPr>
        <p:txBody>
          <a:bodyPr/>
          <a:lstStyle/>
          <a:p>
            <a:pPr algn="ctr"/>
            <a:r>
              <a:rPr lang="en-US" b="1" dirty="0"/>
              <a:t>Introduction</a:t>
            </a:r>
            <a:r>
              <a:rPr lang="en-US" dirty="0"/>
              <a:t> </a:t>
            </a:r>
          </a:p>
        </p:txBody>
      </p:sp>
      <p:sp>
        <p:nvSpPr>
          <p:cNvPr id="3" name="Content Placeholder 2">
            <a:extLst>
              <a:ext uri="{FF2B5EF4-FFF2-40B4-BE49-F238E27FC236}">
                <a16:creationId xmlns:a16="http://schemas.microsoft.com/office/drawing/2014/main" id="{C61750B2-39C1-4C6E-B7A6-3FF6B72FF0C7}"/>
              </a:ext>
            </a:extLst>
          </p:cNvPr>
          <p:cNvSpPr>
            <a:spLocks noGrp="1"/>
          </p:cNvSpPr>
          <p:nvPr>
            <p:ph idx="1"/>
          </p:nvPr>
        </p:nvSpPr>
        <p:spPr/>
        <p:txBody>
          <a:bodyPr>
            <a:normAutofit fontScale="92500" lnSpcReduction="20000"/>
          </a:bodyPr>
          <a:lstStyle/>
          <a:p>
            <a:pPr algn="just"/>
            <a:r>
              <a:rPr lang="en-US" dirty="0"/>
              <a:t>Vitamin B6 is also called pyridoxine. </a:t>
            </a:r>
          </a:p>
          <a:p>
            <a:pPr algn="just"/>
            <a:r>
              <a:rPr lang="en-US" dirty="0"/>
              <a:t>This is a water-soluble vitamin that is naturally present in many foods, added to others and also available as a dietary supplement (</a:t>
            </a:r>
            <a:r>
              <a:rPr lang="en-US" b="1" dirty="0"/>
              <a:t>McCormick, 2006</a:t>
            </a:r>
            <a:r>
              <a:rPr lang="en-US" dirty="0"/>
              <a:t>).</a:t>
            </a:r>
          </a:p>
          <a:p>
            <a:pPr algn="just"/>
            <a:r>
              <a:rPr lang="en-US" dirty="0"/>
              <a:t>It is essential to note that the body needs a sufficient supply of vitamin B6 to sustain regular nervous system function, production of normal red blood cells and protein metabolism. </a:t>
            </a:r>
          </a:p>
          <a:p>
            <a:pPr algn="just"/>
            <a:r>
              <a:rPr lang="en-US" dirty="0"/>
              <a:t>Ideally, vitamins are needed by the body to perform specific metabolic functions.</a:t>
            </a:r>
          </a:p>
          <a:p>
            <a:pPr algn="just"/>
            <a:r>
              <a:rPr lang="en-US" dirty="0"/>
              <a:t>Pyridoxine consists of three closely related compounds that include; pyridoxine (alcohol), pyridoxal (aldehyde) and pyridoxamine (amine). </a:t>
            </a:r>
          </a:p>
          <a:p>
            <a:pPr algn="just"/>
            <a:r>
              <a:rPr lang="en-US" dirty="0"/>
              <a:t>This essential enzyme is mostly present in plants but is also present in animal foods. Pyridoxine is the form used in vitamin supplements because it is the least expensive to produce commercially.</a:t>
            </a:r>
          </a:p>
        </p:txBody>
      </p:sp>
    </p:spTree>
    <p:extLst>
      <p:ext uri="{BB962C8B-B14F-4D97-AF65-F5344CB8AC3E}">
        <p14:creationId xmlns:p14="http://schemas.microsoft.com/office/powerpoint/2010/main" val="273673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C3BF-CB02-4643-A71B-A722562DE330}"/>
              </a:ext>
            </a:extLst>
          </p:cNvPr>
          <p:cNvSpPr>
            <a:spLocks noGrp="1"/>
          </p:cNvSpPr>
          <p:nvPr>
            <p:ph type="title"/>
          </p:nvPr>
        </p:nvSpPr>
        <p:spPr>
          <a:xfrm>
            <a:off x="1371600" y="1440873"/>
            <a:ext cx="9601200" cy="730827"/>
          </a:xfrm>
        </p:spPr>
        <p:txBody>
          <a:bodyPr>
            <a:noAutofit/>
          </a:bodyPr>
          <a:lstStyle/>
          <a:p>
            <a:pPr algn="ctr"/>
            <a:r>
              <a:rPr lang="en-US" sz="3200" b="1" dirty="0"/>
              <a:t>An image showing the different forms of Vitamin B6</a:t>
            </a:r>
          </a:p>
        </p:txBody>
      </p:sp>
      <p:pic>
        <p:nvPicPr>
          <p:cNvPr id="4" name="Content Placeholder 3">
            <a:extLst>
              <a:ext uri="{FF2B5EF4-FFF2-40B4-BE49-F238E27FC236}">
                <a16:creationId xmlns:a16="http://schemas.microsoft.com/office/drawing/2014/main" id="{B63B4D37-7B8E-444A-B17B-9D0C332113D3}"/>
              </a:ext>
            </a:extLst>
          </p:cNvPr>
          <p:cNvPicPr>
            <a:picLocks noGrp="1" noChangeAspect="1"/>
          </p:cNvPicPr>
          <p:nvPr>
            <p:ph idx="1"/>
          </p:nvPr>
        </p:nvPicPr>
        <p:blipFill>
          <a:blip r:embed="rId2"/>
          <a:stretch>
            <a:fillRect/>
          </a:stretch>
        </p:blipFill>
        <p:spPr>
          <a:xfrm>
            <a:off x="1371600" y="2286000"/>
            <a:ext cx="9601200" cy="3581400"/>
          </a:xfrm>
          <a:prstGeom prst="rect">
            <a:avLst/>
          </a:prstGeom>
        </p:spPr>
      </p:pic>
    </p:spTree>
    <p:extLst>
      <p:ext uri="{BB962C8B-B14F-4D97-AF65-F5344CB8AC3E}">
        <p14:creationId xmlns:p14="http://schemas.microsoft.com/office/powerpoint/2010/main" val="29415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35CC-6E30-4281-B766-6A0FC6F43F57}"/>
              </a:ext>
            </a:extLst>
          </p:cNvPr>
          <p:cNvSpPr>
            <a:spLocks noGrp="1"/>
          </p:cNvSpPr>
          <p:nvPr>
            <p:ph type="title"/>
          </p:nvPr>
        </p:nvSpPr>
        <p:spPr>
          <a:xfrm>
            <a:off x="1371600" y="1288472"/>
            <a:ext cx="9601200" cy="883227"/>
          </a:xfrm>
        </p:spPr>
        <p:txBody>
          <a:bodyPr>
            <a:normAutofit/>
          </a:bodyPr>
          <a:lstStyle/>
          <a:p>
            <a:pPr algn="ctr"/>
            <a:r>
              <a:rPr lang="en-US" sz="3600" b="1" dirty="0"/>
              <a:t>Functions of vitamin B6</a:t>
            </a:r>
          </a:p>
        </p:txBody>
      </p:sp>
      <p:sp>
        <p:nvSpPr>
          <p:cNvPr id="3" name="Content Placeholder 2">
            <a:extLst>
              <a:ext uri="{FF2B5EF4-FFF2-40B4-BE49-F238E27FC236}">
                <a16:creationId xmlns:a16="http://schemas.microsoft.com/office/drawing/2014/main" id="{6FA1AE5C-5F4D-4B44-92AE-73DC32197F10}"/>
              </a:ext>
            </a:extLst>
          </p:cNvPr>
          <p:cNvSpPr>
            <a:spLocks noGrp="1"/>
          </p:cNvSpPr>
          <p:nvPr>
            <p:ph idx="1"/>
          </p:nvPr>
        </p:nvSpPr>
        <p:spPr/>
        <p:txBody>
          <a:bodyPr>
            <a:normAutofit fontScale="92500"/>
          </a:bodyPr>
          <a:lstStyle/>
          <a:p>
            <a:pPr algn="just"/>
            <a:r>
              <a:rPr lang="en-US" dirty="0"/>
              <a:t>Vitamin B6 performs a wide variety of functions in the body and is extremely versatile. </a:t>
            </a:r>
          </a:p>
          <a:p>
            <a:pPr algn="just"/>
            <a:r>
              <a:rPr lang="en-US" dirty="0"/>
              <a:t>Working closely with hundreds of other enzymes, vitamin B6 is mostly concerned with protein metabolism. </a:t>
            </a:r>
          </a:p>
          <a:p>
            <a:pPr algn="just"/>
            <a:r>
              <a:rPr lang="en-US" dirty="0"/>
              <a:t>Vitamin B6 plays a significant role in cognitive development by maintaining healthy levels of homocysteine. </a:t>
            </a:r>
          </a:p>
          <a:p>
            <a:pPr algn="just"/>
            <a:r>
              <a:rPr lang="en-US" dirty="0"/>
              <a:t>The vitamin is also involved in gluconeogenesis, promotes lymphocyte and interleukin production as well as hemoglobin formation. </a:t>
            </a:r>
          </a:p>
          <a:p>
            <a:pPr algn="just"/>
            <a:r>
              <a:rPr lang="en-US" dirty="0"/>
              <a:t>The human body absorbs vitamin B6 in the jejunum. </a:t>
            </a:r>
          </a:p>
          <a:p>
            <a:pPr algn="just"/>
            <a:r>
              <a:rPr lang="en-US" dirty="0"/>
              <a:t>It is imperative to note that phosphorylated forms of the vitamin are usually dephosphorylated and are consequently absorbed through passive diffusion. </a:t>
            </a:r>
          </a:p>
        </p:txBody>
      </p:sp>
    </p:spTree>
    <p:extLst>
      <p:ext uri="{BB962C8B-B14F-4D97-AF65-F5344CB8AC3E}">
        <p14:creationId xmlns:p14="http://schemas.microsoft.com/office/powerpoint/2010/main" val="128767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AFD4-BDB8-49FC-9CD5-8446DF8198DB}"/>
              </a:ext>
            </a:extLst>
          </p:cNvPr>
          <p:cNvSpPr>
            <a:spLocks noGrp="1"/>
          </p:cNvSpPr>
          <p:nvPr>
            <p:ph type="title"/>
          </p:nvPr>
        </p:nvSpPr>
        <p:spPr>
          <a:xfrm>
            <a:off x="1371600" y="1357744"/>
            <a:ext cx="9601200" cy="813955"/>
          </a:xfrm>
        </p:spPr>
        <p:txBody>
          <a:bodyPr>
            <a:normAutofit/>
          </a:bodyPr>
          <a:lstStyle/>
          <a:p>
            <a:pPr algn="ctr"/>
            <a:r>
              <a:rPr lang="en-US" sz="3200" b="1" dirty="0"/>
              <a:t>Measuring the concentrations of vitamin B6</a:t>
            </a:r>
          </a:p>
        </p:txBody>
      </p:sp>
      <p:sp>
        <p:nvSpPr>
          <p:cNvPr id="3" name="Content Placeholder 2">
            <a:extLst>
              <a:ext uri="{FF2B5EF4-FFF2-40B4-BE49-F238E27FC236}">
                <a16:creationId xmlns:a16="http://schemas.microsoft.com/office/drawing/2014/main" id="{C21E672E-A6A7-4321-A32F-EE56A7855C63}"/>
              </a:ext>
            </a:extLst>
          </p:cNvPr>
          <p:cNvSpPr>
            <a:spLocks noGrp="1"/>
          </p:cNvSpPr>
          <p:nvPr>
            <p:ph idx="1"/>
          </p:nvPr>
        </p:nvSpPr>
        <p:spPr/>
        <p:txBody>
          <a:bodyPr/>
          <a:lstStyle/>
          <a:p>
            <a:pPr algn="just"/>
            <a:r>
              <a:rPr lang="en-US" dirty="0"/>
              <a:t> Measuring the total concentrations of vitamin B6 in the body can usually be done directly by measuring its concentrations in the plasma, erythrocytes, or even the urine (</a:t>
            </a:r>
            <a:r>
              <a:rPr lang="en-US" b="1" dirty="0"/>
              <a:t>Morris </a:t>
            </a:r>
            <a:r>
              <a:rPr lang="en-US" b="1" i="1" dirty="0"/>
              <a:t>et al. </a:t>
            </a:r>
            <a:r>
              <a:rPr lang="en-US" b="1" dirty="0"/>
              <a:t>2008</a:t>
            </a:r>
            <a:r>
              <a:rPr lang="en-US" dirty="0"/>
              <a:t>)</a:t>
            </a:r>
          </a:p>
          <a:p>
            <a:pPr algn="just"/>
            <a:r>
              <a:rPr lang="en-US" dirty="0"/>
              <a:t>Plasma concentration is considered the most common measure of vitamin B6 concentrations in the body. </a:t>
            </a:r>
          </a:p>
          <a:p>
            <a:pPr algn="just"/>
            <a:r>
              <a:rPr lang="en-US" dirty="0"/>
              <a:t>Medically, concentrations of more than 30nmol/L are recommended as an adequate measure of vitamin B6 in adults. </a:t>
            </a:r>
          </a:p>
        </p:txBody>
      </p:sp>
    </p:spTree>
    <p:extLst>
      <p:ext uri="{BB962C8B-B14F-4D97-AF65-F5344CB8AC3E}">
        <p14:creationId xmlns:p14="http://schemas.microsoft.com/office/powerpoint/2010/main" val="111394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1F5D-5211-471E-A26B-4907E12B5E14}"/>
              </a:ext>
            </a:extLst>
          </p:cNvPr>
          <p:cNvSpPr>
            <a:spLocks noGrp="1"/>
          </p:cNvSpPr>
          <p:nvPr>
            <p:ph type="title"/>
          </p:nvPr>
        </p:nvSpPr>
        <p:spPr>
          <a:xfrm>
            <a:off x="1371600" y="1080656"/>
            <a:ext cx="9601200" cy="581889"/>
          </a:xfrm>
        </p:spPr>
        <p:txBody>
          <a:bodyPr>
            <a:normAutofit/>
          </a:bodyPr>
          <a:lstStyle/>
          <a:p>
            <a:pPr algn="ctr"/>
            <a:r>
              <a:rPr lang="en-US" sz="3200" b="1" dirty="0"/>
              <a:t>Recommended intakes </a:t>
            </a:r>
          </a:p>
        </p:txBody>
      </p:sp>
      <p:sp>
        <p:nvSpPr>
          <p:cNvPr id="3" name="Content Placeholder 2">
            <a:extLst>
              <a:ext uri="{FF2B5EF4-FFF2-40B4-BE49-F238E27FC236}">
                <a16:creationId xmlns:a16="http://schemas.microsoft.com/office/drawing/2014/main" id="{3507232D-A884-4F84-BB09-E8F4A8AC9D3B}"/>
              </a:ext>
            </a:extLst>
          </p:cNvPr>
          <p:cNvSpPr>
            <a:spLocks noGrp="1"/>
          </p:cNvSpPr>
          <p:nvPr>
            <p:ph idx="1"/>
          </p:nvPr>
        </p:nvSpPr>
        <p:spPr>
          <a:xfrm>
            <a:off x="1371600" y="1884217"/>
            <a:ext cx="9601200" cy="4336473"/>
          </a:xfrm>
        </p:spPr>
        <p:txBody>
          <a:bodyPr>
            <a:normAutofit fontScale="92500" lnSpcReduction="20000"/>
          </a:bodyPr>
          <a:lstStyle/>
          <a:p>
            <a:pPr algn="just"/>
            <a:r>
              <a:rPr lang="en-US" dirty="0"/>
              <a:t>The recommended intakes as recommended by the Dietary Reference Intakes range between 0.1 mg for infants to a maximum intake of 2.5 mg for adults. </a:t>
            </a:r>
          </a:p>
          <a:p>
            <a:pPr algn="just"/>
            <a:r>
              <a:rPr lang="en-US" dirty="0"/>
              <a:t>Consumption of vitamin B6 beyond the tolerable maximum intakes each day might cause adverse health effects (</a:t>
            </a:r>
            <a:r>
              <a:rPr lang="en-US" b="1" dirty="0"/>
              <a:t>Parra </a:t>
            </a:r>
            <a:r>
              <a:rPr lang="en-US" b="1" i="1" dirty="0"/>
              <a:t>et al. </a:t>
            </a:r>
            <a:r>
              <a:rPr lang="en-US" b="1" dirty="0"/>
              <a:t>2018</a:t>
            </a:r>
            <a:r>
              <a:rPr lang="en-US" dirty="0"/>
              <a:t>)</a:t>
            </a:r>
          </a:p>
          <a:p>
            <a:pPr algn="just"/>
            <a:r>
              <a:rPr lang="en-US" dirty="0"/>
              <a:t>The average vitamin B6 intake is about 1.5 mg/day in women and 2 mg/day in men.</a:t>
            </a:r>
          </a:p>
          <a:p>
            <a:pPr algn="just"/>
            <a:r>
              <a:rPr lang="en-US" dirty="0"/>
              <a:t>Having too much vitamin B6 beyond the recommended limits may cause painful dermatological lesions, nausea and heartburn. </a:t>
            </a:r>
          </a:p>
          <a:p>
            <a:pPr algn="just"/>
            <a:r>
              <a:rPr lang="en-US" dirty="0"/>
              <a:t>Additionally, another risk associated with beyond limit consumption of this essential vitamin is the risk of severe and progressive sensory neuropathy usually characterized by loss of control of bodily movements. </a:t>
            </a:r>
          </a:p>
          <a:p>
            <a:pPr algn="just"/>
            <a:r>
              <a:rPr lang="en-US" dirty="0"/>
              <a:t>Similarly, having less vitamin B6 below the recommended dietary intakes may also result in adverse consequences (</a:t>
            </a:r>
            <a:r>
              <a:rPr lang="en-US" b="1" dirty="0"/>
              <a:t>Institute of Medicine. Food and Nutrition Board, 1998</a:t>
            </a:r>
            <a:r>
              <a:rPr lang="en-US" dirty="0"/>
              <a:t>). </a:t>
            </a:r>
          </a:p>
          <a:p>
            <a:pPr algn="just"/>
            <a:r>
              <a:rPr lang="en-US" dirty="0"/>
              <a:t>In the understanding that the body requires sufficient amounts of vitamin B6 to metabolize other different enzymes and proteins, deficiencies may result in disorders such as yeast infections, premenstrual syndrome and impaired nervous system. </a:t>
            </a:r>
          </a:p>
        </p:txBody>
      </p:sp>
    </p:spTree>
    <p:extLst>
      <p:ext uri="{BB962C8B-B14F-4D97-AF65-F5344CB8AC3E}">
        <p14:creationId xmlns:p14="http://schemas.microsoft.com/office/powerpoint/2010/main" val="68267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3929-6B9A-4E5F-94B6-3B0209B77806}"/>
              </a:ext>
            </a:extLst>
          </p:cNvPr>
          <p:cNvSpPr>
            <a:spLocks noGrp="1"/>
          </p:cNvSpPr>
          <p:nvPr>
            <p:ph type="title"/>
          </p:nvPr>
        </p:nvSpPr>
        <p:spPr>
          <a:xfrm>
            <a:off x="1371600" y="1191490"/>
            <a:ext cx="9601200" cy="980209"/>
          </a:xfrm>
        </p:spPr>
        <p:txBody>
          <a:bodyPr>
            <a:normAutofit/>
          </a:bodyPr>
          <a:lstStyle/>
          <a:p>
            <a:pPr algn="ctr"/>
            <a:r>
              <a:rPr lang="en-US" sz="3200" b="1" dirty="0"/>
              <a:t>Recommended Daily Intakes for vitamin B6</a:t>
            </a:r>
          </a:p>
        </p:txBody>
      </p:sp>
      <p:pic>
        <p:nvPicPr>
          <p:cNvPr id="4" name="Content Placeholder 3">
            <a:extLst>
              <a:ext uri="{FF2B5EF4-FFF2-40B4-BE49-F238E27FC236}">
                <a16:creationId xmlns:a16="http://schemas.microsoft.com/office/drawing/2014/main" id="{E7087E22-ECFC-43F1-ADA9-0789230852FE}"/>
              </a:ext>
            </a:extLst>
          </p:cNvPr>
          <p:cNvPicPr>
            <a:picLocks noGrp="1" noChangeAspect="1"/>
          </p:cNvPicPr>
          <p:nvPr>
            <p:ph idx="1"/>
          </p:nvPr>
        </p:nvPicPr>
        <p:blipFill>
          <a:blip r:embed="rId2"/>
          <a:stretch>
            <a:fillRect/>
          </a:stretch>
        </p:blipFill>
        <p:spPr>
          <a:xfrm>
            <a:off x="1371600" y="2171700"/>
            <a:ext cx="9601200" cy="3647209"/>
          </a:xfrm>
          <a:prstGeom prst="rect">
            <a:avLst/>
          </a:prstGeom>
        </p:spPr>
      </p:pic>
    </p:spTree>
    <p:extLst>
      <p:ext uri="{BB962C8B-B14F-4D97-AF65-F5344CB8AC3E}">
        <p14:creationId xmlns:p14="http://schemas.microsoft.com/office/powerpoint/2010/main" val="305464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5B46-0852-447D-80B4-FC686908D85D}"/>
              </a:ext>
            </a:extLst>
          </p:cNvPr>
          <p:cNvSpPr>
            <a:spLocks noGrp="1"/>
          </p:cNvSpPr>
          <p:nvPr>
            <p:ph type="title"/>
          </p:nvPr>
        </p:nvSpPr>
        <p:spPr>
          <a:xfrm>
            <a:off x="1371600" y="1537854"/>
            <a:ext cx="9601200" cy="633845"/>
          </a:xfrm>
        </p:spPr>
        <p:txBody>
          <a:bodyPr>
            <a:normAutofit/>
          </a:bodyPr>
          <a:lstStyle/>
          <a:p>
            <a:pPr algn="ctr"/>
            <a:r>
              <a:rPr lang="en-US" sz="3200" b="1" dirty="0"/>
              <a:t>Sources of vitamin B6</a:t>
            </a:r>
          </a:p>
        </p:txBody>
      </p:sp>
      <p:sp>
        <p:nvSpPr>
          <p:cNvPr id="3" name="Content Placeholder 2">
            <a:extLst>
              <a:ext uri="{FF2B5EF4-FFF2-40B4-BE49-F238E27FC236}">
                <a16:creationId xmlns:a16="http://schemas.microsoft.com/office/drawing/2014/main" id="{4DAF94CA-C5FA-4C6C-9F06-ED790EA5546F}"/>
              </a:ext>
            </a:extLst>
          </p:cNvPr>
          <p:cNvSpPr>
            <a:spLocks noGrp="1"/>
          </p:cNvSpPr>
          <p:nvPr>
            <p:ph idx="1"/>
          </p:nvPr>
        </p:nvSpPr>
        <p:spPr/>
        <p:txBody>
          <a:bodyPr/>
          <a:lstStyle/>
          <a:p>
            <a:pPr algn="just"/>
            <a:r>
              <a:rPr lang="en-US" dirty="0"/>
              <a:t>Excellent sources of vitamin B6 are generally plant-based sources such as turnip greens, shiitake mushrooms, and even spinach. </a:t>
            </a:r>
          </a:p>
          <a:p>
            <a:pPr algn="just"/>
            <a:r>
              <a:rPr lang="en-US" dirty="0"/>
              <a:t>Other very good sources of vitamin B6 include garlic, tuna, cauliflower, mustard greens, tomatoes, turkey, salmon and leeks (</a:t>
            </a:r>
            <a:r>
              <a:rPr lang="en-US" b="1" dirty="0"/>
              <a:t>Subar </a:t>
            </a:r>
            <a:r>
              <a:rPr lang="en-US" b="1" i="1" dirty="0"/>
              <a:t>et al. </a:t>
            </a:r>
            <a:r>
              <a:rPr lang="en-US" b="1" dirty="0"/>
              <a:t>1998</a:t>
            </a:r>
            <a:r>
              <a:rPr lang="en-US" dirty="0"/>
              <a:t>).</a:t>
            </a:r>
          </a:p>
        </p:txBody>
      </p:sp>
    </p:spTree>
    <p:extLst>
      <p:ext uri="{BB962C8B-B14F-4D97-AF65-F5344CB8AC3E}">
        <p14:creationId xmlns:p14="http://schemas.microsoft.com/office/powerpoint/2010/main" val="3112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D1FD-42D5-4154-864D-0BBF5B6CBE23}"/>
              </a:ext>
            </a:extLst>
          </p:cNvPr>
          <p:cNvSpPr>
            <a:spLocks noGrp="1"/>
          </p:cNvSpPr>
          <p:nvPr>
            <p:ph type="title"/>
          </p:nvPr>
        </p:nvSpPr>
        <p:spPr>
          <a:xfrm>
            <a:off x="1371600" y="1607126"/>
            <a:ext cx="9601200" cy="564573"/>
          </a:xfrm>
        </p:spPr>
        <p:txBody>
          <a:bodyPr>
            <a:normAutofit/>
          </a:bodyPr>
          <a:lstStyle/>
          <a:p>
            <a:pPr algn="ctr"/>
            <a:r>
              <a:rPr lang="en-US" sz="2800" b="1" dirty="0"/>
              <a:t>Body systems that require sufficient amounts of vitamin B6</a:t>
            </a:r>
          </a:p>
        </p:txBody>
      </p:sp>
      <p:sp>
        <p:nvSpPr>
          <p:cNvPr id="3" name="Content Placeholder 2">
            <a:extLst>
              <a:ext uri="{FF2B5EF4-FFF2-40B4-BE49-F238E27FC236}">
                <a16:creationId xmlns:a16="http://schemas.microsoft.com/office/drawing/2014/main" id="{B1677A6E-0F83-4EF6-B4E1-49374C0A1644}"/>
              </a:ext>
            </a:extLst>
          </p:cNvPr>
          <p:cNvSpPr>
            <a:spLocks noGrp="1"/>
          </p:cNvSpPr>
          <p:nvPr>
            <p:ph idx="1"/>
          </p:nvPr>
        </p:nvSpPr>
        <p:spPr/>
        <p:txBody>
          <a:bodyPr/>
          <a:lstStyle/>
          <a:p>
            <a:pPr algn="just"/>
            <a:r>
              <a:rPr lang="en-US" dirty="0"/>
              <a:t>Understandably, the human body needs sufficient amounts of vitamin B6 to absorb vitamin B12 and to make red blood cells and the cells of the immune system. </a:t>
            </a:r>
          </a:p>
          <a:p>
            <a:pPr algn="just"/>
            <a:r>
              <a:rPr lang="en-US" dirty="0"/>
              <a:t>These important vitamins are also essential in helping the nervous system function properly (Malouf &amp; Evans, 2003).</a:t>
            </a:r>
          </a:p>
        </p:txBody>
      </p:sp>
    </p:spTree>
    <p:extLst>
      <p:ext uri="{BB962C8B-B14F-4D97-AF65-F5344CB8AC3E}">
        <p14:creationId xmlns:p14="http://schemas.microsoft.com/office/powerpoint/2010/main" val="14964874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47</TotalTime>
  <Words>1270</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Franklin Gothic Book</vt:lpstr>
      <vt:lpstr>Crop</vt:lpstr>
      <vt:lpstr>Vitamin B6</vt:lpstr>
      <vt:lpstr>Introduction </vt:lpstr>
      <vt:lpstr>An image showing the different forms of Vitamin B6</vt:lpstr>
      <vt:lpstr>Functions of vitamin B6</vt:lpstr>
      <vt:lpstr>Measuring the concentrations of vitamin B6</vt:lpstr>
      <vt:lpstr>Recommended intakes </vt:lpstr>
      <vt:lpstr>Recommended Daily Intakes for vitamin B6</vt:lpstr>
      <vt:lpstr>Sources of vitamin B6</vt:lpstr>
      <vt:lpstr>Body systems that require sufficient amounts of vitamin B6</vt:lpstr>
      <vt:lpstr>An image showing the body systems that require Vitamin B6</vt:lpstr>
      <vt:lpstr>Biochemical functions </vt:lpstr>
      <vt:lpstr>Biological Active Forms</vt:lpstr>
      <vt:lpstr>Biosynthesis </vt:lpstr>
      <vt:lpstr>Excretion of vitamin B6</vt:lpstr>
      <vt:lpstr>Major urinary metabolite: inactive form 4-pyridoxic acid</vt:lpstr>
      <vt:lpstr>Other important information regarding vitamin B6 </vt:lpstr>
      <vt:lpstr>PowerPoint Presentation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steveyoung640@gmail.com</dc:creator>
  <cp:lastModifiedBy>steveyoung640@gmail.com</cp:lastModifiedBy>
  <cp:revision>28</cp:revision>
  <dcterms:created xsi:type="dcterms:W3CDTF">2021-06-13T03:43:58Z</dcterms:created>
  <dcterms:modified xsi:type="dcterms:W3CDTF">2021-06-13T04:31:08Z</dcterms:modified>
</cp:coreProperties>
</file>